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5" r:id="rId13"/>
    <p:sldId id="27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3588" cy="6858000"/>
  <p:notesSz cx="7559675" cy="10691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AR" sz="2000" spc="-1">
                <a:latin typeface="Arial"/>
              </a:rPr>
              <a:t>Pulse para editar el formato de las notas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AR" sz="1400" spc="-1">
                <a:latin typeface="Times New Roman"/>
              </a:rPr>
              <a:t>&lt;encabezamiento&gt;</a:t>
            </a:r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AR" sz="1400" spc="-1">
                <a:latin typeface="Times New Roman"/>
              </a:rPr>
              <a:t>&lt;fecha/hora&gt;</a:t>
            </a:r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AR" sz="1400" spc="-1">
                <a:latin typeface="Times New Roman"/>
              </a:rPr>
              <a:t>&lt;pie de página&gt;</a:t>
            </a:r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801453E-AA87-44A9-9D37-B560CD26132B}" type="slidenum">
              <a:rPr lang="es-AR" sz="1400" spc="-1">
                <a:latin typeface="Times New Roman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874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3F60E25-37C9-42CA-ABDA-77DD528C0BF5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0D998A4-7B5A-4FC7-86FA-67A29D0FE28A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5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5CE0A13-2AF3-4D2D-A257-8368ECD9CC67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7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98889A1-92FC-430F-93BE-61873A3F0CE6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15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9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3AC7D1C-4D3A-4AD1-B8CF-1E9F4FF16620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16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1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69712C0-6157-43D5-8793-81205F23F948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17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3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CB652A0-F033-4EE0-9719-3C5678C0229A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18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5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A5FE4E7-9833-430C-A452-3448D107C3F8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19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7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7F04909-07AB-4656-B696-01C78663986A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20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74660F6-AFBD-4DDC-BE07-814D99D9E7EF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9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904C791-2182-4469-BA97-25A68E07BEAC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E671C82-ABC0-415D-95F9-E21E9EB7ED92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3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BCA844E-2842-4A52-B247-57408043ECEB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F67382E-3D2D-495A-BF64-4453DF33535E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50A678D-C347-458D-AA64-6E2AF52E38AC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9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4292D34-F700-466B-B37F-1B6FE3A4B2BB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4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1" name="TextShape 2"/>
          <p:cNvSpPr txBox="1"/>
          <p:nvPr/>
        </p:nvSpPr>
        <p:spPr>
          <a:xfrm>
            <a:off x="4281480" y="10155240"/>
            <a:ext cx="3276360" cy="536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861006A-50B3-457C-8D59-008E0B182686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34 Imagen"/>
          <p:cNvPicPr/>
          <p:nvPr/>
        </p:nvPicPr>
        <p:blipFill>
          <a:blip r:embed="rId2"/>
          <a:stretch/>
        </p:blipFill>
        <p:spPr>
          <a:xfrm>
            <a:off x="36036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35 Imagen"/>
          <p:cNvPicPr/>
          <p:nvPr/>
        </p:nvPicPr>
        <p:blipFill>
          <a:blip r:embed="rId2"/>
          <a:stretch/>
        </p:blipFill>
        <p:spPr>
          <a:xfrm>
            <a:off x="36036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1" name="70 Imagen"/>
          <p:cNvPicPr/>
          <p:nvPr/>
        </p:nvPicPr>
        <p:blipFill>
          <a:blip r:embed="rId2"/>
          <a:stretch/>
        </p:blipFill>
        <p:spPr>
          <a:xfrm>
            <a:off x="36036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71 Imagen"/>
          <p:cNvPicPr/>
          <p:nvPr/>
        </p:nvPicPr>
        <p:blipFill>
          <a:blip r:embed="rId2"/>
          <a:stretch/>
        </p:blipFill>
        <p:spPr>
          <a:xfrm>
            <a:off x="36036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43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43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9F9DC-6BD5-4F06-B713-4D10E1898137}" type="datetimeFigureOut">
              <a:rPr lang="es-AR" smtClean="0"/>
              <a:t>15/02/2017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2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9188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3AC5C-D8ED-4875-AA0D-4B7D181F7A6E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AR" sz="1400" spc="-1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1400" spc="-1">
                <a:latin typeface="Arial"/>
              </a:rPr>
              <a:t>Pulse para editar el formato de esquema del texto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s-AR" sz="1400" spc="-1">
                <a:latin typeface="Arial"/>
              </a:rPr>
              <a:t>Segundo nivel del esquema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1400" spc="-1">
                <a:latin typeface="Arial"/>
              </a:rPr>
              <a:t>Tercer nivel del esquema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s-AR" sz="1400" spc="-1">
                <a:latin typeface="Arial"/>
              </a:rPr>
              <a:t>Cuarto nivel del esquema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2000" spc="-1">
                <a:latin typeface="Arial"/>
              </a:rPr>
              <a:t>Quinto nivel del esquema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2000" spc="-1">
                <a:latin typeface="Arial"/>
              </a:rPr>
              <a:t>Sexto nivel del esquema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AR" sz="2000" spc="-1">
                <a:latin typeface="Arial"/>
              </a:rPr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474920" y="2507400"/>
            <a:ext cx="9142200" cy="238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AR" sz="3000" b="1" strike="noStrike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3000" b="1" strike="noStrike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Organización Internacional Sathya Sai 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3800" b="1" strike="noStrike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625040" y="4709520"/>
            <a:ext cx="9142200" cy="11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AR" sz="2800" b="1" i="1" strike="noStrike" spc="-1">
                <a:solidFill>
                  <a:srgbClr val="EA9999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"Vayan a todos los rincones del mundo y compartan mi mensaje." 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3000" b="1" strike="noStrike" spc="-1">
                <a:solidFill>
                  <a:srgbClr val="4C113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ENCUENTROS PUBLICOS Webinar, Febrero 2017</a:t>
            </a:r>
            <a:endParaRPr/>
          </a:p>
        </p:txBody>
      </p:sp>
      <p:pic>
        <p:nvPicPr>
          <p:cNvPr id="80" name="Shape 64"/>
          <p:cNvPicPr/>
          <p:nvPr/>
        </p:nvPicPr>
        <p:blipFill>
          <a:blip r:embed="rId2"/>
          <a:stretch/>
        </p:blipFill>
        <p:spPr>
          <a:xfrm>
            <a:off x="4534560" y="270000"/>
            <a:ext cx="3124440" cy="3146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763920" y="764704"/>
            <a:ext cx="108370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Organización de Eventos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Shape 88"/>
          <p:cNvPicPr/>
          <p:nvPr/>
        </p:nvPicPr>
        <p:blipFill>
          <a:blip r:embed="rId2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7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  <p:sp>
        <p:nvSpPr>
          <p:cNvPr id="8" name="7 Rectángulo"/>
          <p:cNvSpPr/>
          <p:nvPr/>
        </p:nvSpPr>
        <p:spPr>
          <a:xfrm>
            <a:off x="428760" y="1630816"/>
            <a:ext cx="1150068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6. Llevar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 cabo las tareas que se les asignen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</a:t>
            </a:r>
          </a:p>
          <a:p>
            <a:pPr marL="120960" algn="just">
              <a:lnSpc>
                <a:spcPct val="115000"/>
              </a:lnSpc>
            </a:pPr>
            <a:endParaRPr lang="es-AR" sz="2400" dirty="0"/>
          </a:p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7. Preparar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los formatos de informes al final de cada evento público y enviarlos a los líderes de la OISS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</a:t>
            </a:r>
          </a:p>
          <a:p>
            <a:pPr marL="120960" algn="just">
              <a:lnSpc>
                <a:spcPct val="115000"/>
              </a:lnSpc>
            </a:pPr>
            <a:endParaRPr lang="es-AR" sz="2400" dirty="0"/>
          </a:p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8. Preparar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una lista de los videos autorizados para usar en los eventos públicos. </a:t>
            </a:r>
            <a:endParaRPr lang="es-AR" sz="2400" dirty="0"/>
          </a:p>
          <a:p>
            <a:pPr marL="120960" algn="just">
              <a:lnSpc>
                <a:spcPct val="115000"/>
              </a:lnSpc>
            </a:pPr>
            <a:endParaRPr lang="es-AR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9. Preparar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un plan de trabajo con metas específicas, calendario de trabajo y progreso esperado para los próximos 365 días.</a:t>
            </a:r>
            <a:endParaRPr lang="es-AR" sz="2400" dirty="0"/>
          </a:p>
          <a:p>
            <a:pPr marL="120960" algn="just">
              <a:lnSpc>
                <a:spcPct val="115000"/>
              </a:lnSpc>
            </a:pPr>
            <a:endParaRPr lang="es-AR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120960" algn="just">
              <a:lnSpc>
                <a:spcPct val="115000"/>
              </a:lnSpc>
            </a:pP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10. Designar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líderes y entrenadores para eventos públicos zonales y regionales, que estarán trabajando con la guía del Comité Internacional.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6262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527120" y="712472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0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Planeamiento del Encuentro Público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5"/>
          <p:cNvSpPr/>
          <p:nvPr/>
        </p:nvSpPr>
        <p:spPr>
          <a:xfrm>
            <a:off x="171360" y="1532120"/>
            <a:ext cx="11429640" cy="47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El equipo de Medios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para promover el evento (folletos, afiches, sitios web, medios sociales, y cobertura mediática: prensa, radio, TV, internet, etc.  Adicionalmente, hay una necesidad de organizar el apoyo en video, audio y fotográfico.</a:t>
            </a:r>
          </a:p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endParaRPr sz="2400" dirty="0" smtClean="0">
              <a:latin typeface="+mj-lt"/>
            </a:endParaRPr>
          </a:p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El equipo del Salón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para organizar y supervisar los voluntarios/equipo, alimentos y bebidas, puesto de información, instalaciones, seguridad, cuidado a invitados especiales, etc.</a:t>
            </a:r>
            <a:endParaRPr sz="2400" dirty="0" smtClean="0">
              <a:latin typeface="+mj-lt"/>
            </a:endParaRPr>
          </a:p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endParaRPr lang="es-AR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Arial"/>
            </a:endParaRPr>
          </a:p>
          <a:p>
            <a:pPr marL="457200" indent="-355320" algn="just">
              <a:lnSpc>
                <a:spcPct val="115000"/>
              </a:lnSpc>
              <a:buFont typeface="StarSymbol"/>
              <a:buAutoNum type="arabicPeriod"/>
            </a:pPr>
            <a:endParaRPr sz="2400" dirty="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Shape 88"/>
          <p:cNvPicPr/>
          <p:nvPr/>
        </p:nvPicPr>
        <p:blipFill>
          <a:blip r:embed="rId2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6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  <p:sp>
        <p:nvSpPr>
          <p:cNvPr id="7" name="6 Rectángulo"/>
          <p:cNvSpPr/>
          <p:nvPr/>
        </p:nvSpPr>
        <p:spPr>
          <a:xfrm>
            <a:off x="171360" y="1616947"/>
            <a:ext cx="11758082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880" algn="just">
              <a:lnSpc>
                <a:spcPct val="115000"/>
              </a:lnSpc>
            </a:pPr>
            <a:r>
              <a:rPr lang="es-A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3. El </a:t>
            </a:r>
            <a:r>
              <a:rPr lang="es-A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Equipo de Logística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para designar personal para elegir el salón apropiado para el encuentro, organizar las instalaciones, decorados y suplir equipos, seguridad, alojamiento, transporte y apoyo en el lugar, etc. Esto incluirá los requisitos antes y después del evento, transporte de la gente y materiales, alojamiento y transporte de los invitados. Stand de Libros con casillas para libros, medios digitales, etc. deben organizarse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</a:t>
            </a:r>
          </a:p>
          <a:p>
            <a:pPr marL="101880" algn="just">
              <a:lnSpc>
                <a:spcPct val="115000"/>
              </a:lnSpc>
            </a:pPr>
            <a:endParaRPr lang="es-AR" sz="2400" dirty="0"/>
          </a:p>
          <a:p>
            <a:pPr marL="101880" algn="just">
              <a:lnSpc>
                <a:spcPct val="115000"/>
              </a:lnSpc>
            </a:pPr>
            <a:r>
              <a:rPr lang="es-A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4. Equipo </a:t>
            </a:r>
            <a:r>
              <a:rPr lang="es-A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del Programa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para elegir/brindar el tema de la conferencia, oradores, traductores, contenido de video/audio, etc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</a:t>
            </a:r>
          </a:p>
          <a:p>
            <a:pPr marL="101880" algn="just">
              <a:lnSpc>
                <a:spcPct val="115000"/>
              </a:lnSpc>
            </a:pPr>
            <a:endParaRPr lang="es-AR" sz="2400" dirty="0"/>
          </a:p>
          <a:p>
            <a:pPr marL="101880" algn="just">
              <a:lnSpc>
                <a:spcPct val="115000"/>
              </a:lnSpc>
            </a:pPr>
            <a:r>
              <a:rPr lang="es-A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5. Comité </a:t>
            </a:r>
            <a:r>
              <a:rPr lang="es-A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de Finanzas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para 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generar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un presupuesto y ofrecer un informe al comité</a:t>
            </a:r>
            <a:endParaRPr lang="es-AR" sz="2400" dirty="0"/>
          </a:p>
        </p:txBody>
      </p:sp>
      <p:sp>
        <p:nvSpPr>
          <p:cNvPr id="8" name="CustomShape 1"/>
          <p:cNvSpPr/>
          <p:nvPr/>
        </p:nvSpPr>
        <p:spPr>
          <a:xfrm>
            <a:off x="1527120" y="712472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0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Planeamiento del Encuentro Público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4600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527120" y="957240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Equipo de Medios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5"/>
          <p:cNvSpPr/>
          <p:nvPr/>
        </p:nvSpPr>
        <p:spPr>
          <a:xfrm>
            <a:off x="1704306" y="2204864"/>
            <a:ext cx="8710560" cy="410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Anuncios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Fotografía, Audio y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Video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Equipo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Técnico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Distribución de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Materiales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Medios</a:t>
            </a:r>
            <a:endParaRPr sz="2400" b="1" dirty="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527120" y="390784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Equipo de Logística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5"/>
          <p:cNvSpPr/>
          <p:nvPr/>
        </p:nvSpPr>
        <p:spPr>
          <a:xfrm>
            <a:off x="840210" y="1213816"/>
            <a:ext cx="10631910" cy="451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Ubicación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Fechas y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Horarios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Stand de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Libros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Recepcionistas y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Seguridad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Aperitivos y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Bebidas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Estacionamiento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/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Insignias y Código de 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vestimenta</a:t>
            </a:r>
            <a:b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</a:br>
            <a:endParaRPr sz="2400" b="1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b="1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Items</a:t>
            </a: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a ser evitados</a:t>
            </a:r>
            <a:endParaRPr sz="2400" b="1" dirty="0">
              <a:latin typeface="+mj-lt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9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1446480" y="553680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Equipo del Programa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5"/>
          <p:cNvSpPr/>
          <p:nvPr/>
        </p:nvSpPr>
        <p:spPr>
          <a:xfrm>
            <a:off x="334260" y="1359000"/>
            <a:ext cx="11105100" cy="47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Considerar la música de fondo antes del evento para crear una atmósfera pacífica mientras los asistentes toman asiento.</a:t>
            </a:r>
            <a:endParaRPr sz="2400" dirty="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Idealmente, un encuentro público no debería durar más de dos horas.</a:t>
            </a:r>
            <a:endParaRPr sz="2400" dirty="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Elegir un Maestro de Ceremonias experimentado(MC) para presentar el programa y los oradores. </a:t>
            </a:r>
            <a:endParaRPr sz="2400" dirty="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Seleccionar un orador principal para el evento (40-50 min).</a:t>
            </a:r>
            <a:endParaRPr sz="2400" dirty="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Considerar un segundo orador, si es posible (25-30 min).</a:t>
            </a:r>
            <a:endParaRPr sz="2400" dirty="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Arreglar una presentación de diapositivas o video (20-30 min).</a:t>
            </a:r>
            <a:endParaRPr sz="2400" dirty="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Una Sesión de Preguntas y Respuestas puede ser considerada, pero no es obligatoria. </a:t>
            </a:r>
            <a:endParaRPr sz="2400" dirty="0">
              <a:latin typeface="+mj-lt"/>
            </a:endParaRPr>
          </a:p>
          <a:p>
            <a:pPr marL="457200" indent="-3805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El MC debería cerrar el programa después de dar un voto de agradecimiento.</a:t>
            </a:r>
            <a:endParaRPr dirty="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1527120" y="831072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Oradores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8"/>
          <p:cNvSpPr/>
          <p:nvPr/>
        </p:nvSpPr>
        <p:spPr>
          <a:xfrm>
            <a:off x="497160" y="1911192"/>
            <a:ext cx="11432282" cy="432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Los oradores deben ser mujeres u hombres reconocidos como buenas personas, y de buen carácter y reputación. Deben tener  conocimiento exhaustivo y profundo de las enseñanzas de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y la misión y actividades de la Organización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 </a:t>
            </a:r>
            <a:endParaRPr lang="es-AR" sz="2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Arial"/>
            </a:endParaRPr>
          </a:p>
          <a:p>
            <a:pPr algn="just">
              <a:lnSpc>
                <a:spcPct val="115000"/>
              </a:lnSpc>
            </a:pPr>
            <a:endParaRPr lang="es-AR" sz="2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Arial"/>
            </a:endParaRPr>
          </a:p>
          <a:p>
            <a:pPr algn="just">
              <a:lnSpc>
                <a:spcPct val="115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Es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imposible transmitir el mensaje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a menos que el orador tenga una comprensión clara de él y pueda transmitirlo desde el corazón.</a:t>
            </a:r>
            <a:endParaRPr sz="2400" dirty="0">
              <a:latin typeface="+mj-lt"/>
            </a:endParaRPr>
          </a:p>
          <a:p>
            <a:pPr algn="just">
              <a:lnSpc>
                <a:spcPct val="115000"/>
              </a:lnSpc>
            </a:pPr>
            <a:endParaRPr dirty="0"/>
          </a:p>
        </p:txBody>
      </p:sp>
      <p:sp>
        <p:nvSpPr>
          <p:cNvPr id="13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5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2352378" y="692696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Oradores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5"/>
          <p:cNvSpPr/>
          <p:nvPr/>
        </p:nvSpPr>
        <p:spPr>
          <a:xfrm>
            <a:off x="171360" y="1556792"/>
            <a:ext cx="11337120" cy="4766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2400" b="1" strike="noStrike" spc="-1" dirty="0">
                <a:solidFill>
                  <a:srgbClr val="999999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Un buen orador debe: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Poder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pararse frente al público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</a:t>
            </a:r>
            <a:r>
              <a:rPr lang="es-A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carismático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Ser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tranquilo, fresco y recogido en todas las situaciones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Estar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siempre en control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Ser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claro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Ser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firme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Ser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natural 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Evitar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leer documentos.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Nunca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ponerse nervioso.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Aprender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 los errores.</a:t>
            </a:r>
            <a:endParaRPr sz="24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• Controlar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la situación. Nunca perder la ecuanimidad cuando enfrente dificultades o preguntas controversiales.</a:t>
            </a:r>
            <a:endParaRPr sz="2400" dirty="0">
              <a:latin typeface="+mj-lt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5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1527120" y="692696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 Mensaje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7"/>
          <p:cNvSpPr/>
          <p:nvPr/>
        </p:nvSpPr>
        <p:spPr>
          <a:xfrm>
            <a:off x="497160" y="1844824"/>
            <a:ext cx="10974960" cy="451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Factores relacionados con la percepción del mensaje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compartido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Cómo dar la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charla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Cómo ganar al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público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Tópicos a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cubrir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y Tópicos a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evitar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Qué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decir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Qué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resaltar</a:t>
            </a: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endParaRPr sz="2400" dirty="0">
              <a:latin typeface="+mj-lt"/>
            </a:endParaRPr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Qué no decir</a:t>
            </a:r>
            <a:endParaRPr sz="2400" dirty="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1527120" y="692696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Después del Encuentro Público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5"/>
          <p:cNvSpPr/>
          <p:nvPr/>
        </p:nvSpPr>
        <p:spPr>
          <a:xfrm>
            <a:off x="171360" y="1794960"/>
            <a:ext cx="11758082" cy="47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Después del evento el Comité Organizador debe reunirse para evaluar la respuesta a fin de mejorar los eventos futuros, y preparar un informe final con recomendaciones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</a:p>
          <a:p>
            <a:pPr>
              <a:lnSpc>
                <a:spcPct val="115000"/>
              </a:lnSpc>
            </a:pPr>
            <a:endParaRPr dirty="0"/>
          </a:p>
          <a:p>
            <a:pPr>
              <a:lnSpc>
                <a:spcPct val="115000"/>
              </a:lnSpc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Los números de participantes no deben ser usados para medir o establecer el éxito o fracaso del evento. Del mismo modo, el número de recién llegados que se acerquen a los centros locales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después tampoco debe usarse para calibrar el éxito del evento, aunque tal información puede ser incluida en el informe de referencia. </a:t>
            </a:r>
            <a:endParaRPr lang="es-AR" sz="2400" strike="noStrike" spc="-1" dirty="0" smtClean="0">
              <a:solidFill>
                <a:srgbClr val="434343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15000"/>
              </a:lnSpc>
            </a:pPr>
            <a:endParaRPr lang="es-AR" sz="2400" spc="-1" dirty="0">
              <a:solidFill>
                <a:srgbClr val="434343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15000"/>
              </a:lnSpc>
            </a:pP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informe final con fotografías y/o un video corto en Inglés debe ser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enviado al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OP y al Comité de Medios de la OISS dentro de los treinta días del evento.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720" y="563868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4572720" y="563868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3" name="Shape 72"/>
          <p:cNvPicPr/>
          <p:nvPr/>
        </p:nvPicPr>
        <p:blipFill>
          <a:blip r:embed="rId3"/>
          <a:srcRect t="935" b="920"/>
          <a:stretch/>
        </p:blipFill>
        <p:spPr>
          <a:xfrm>
            <a:off x="1011960" y="0"/>
            <a:ext cx="9934920" cy="7023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4572720" y="563868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4572720" y="563868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3" name="Shape 293"/>
          <p:cNvPicPr/>
          <p:nvPr/>
        </p:nvPicPr>
        <p:blipFill>
          <a:blip r:embed="rId3"/>
          <a:srcRect t="935" b="920"/>
          <a:stretch/>
        </p:blipFill>
        <p:spPr>
          <a:xfrm>
            <a:off x="1011960" y="0"/>
            <a:ext cx="9934920" cy="7023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720" y="563868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720" y="563868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  <p:pic>
        <p:nvPicPr>
          <p:cNvPr id="88" name="Shape 82"/>
          <p:cNvPicPr/>
          <p:nvPr/>
        </p:nvPicPr>
        <p:blipFill>
          <a:blip r:embed="rId3"/>
          <a:stretch/>
        </p:blipFill>
        <p:spPr>
          <a:xfrm>
            <a:off x="171360" y="138960"/>
            <a:ext cx="325800" cy="325440"/>
          </a:xfrm>
          <a:prstGeom prst="rect">
            <a:avLst/>
          </a:prstGeom>
          <a:ln>
            <a:noFill/>
          </a:ln>
        </p:spPr>
      </p:pic>
      <p:sp>
        <p:nvSpPr>
          <p:cNvPr id="89" name="CustomShape 5"/>
          <p:cNvSpPr/>
          <p:nvPr/>
        </p:nvSpPr>
        <p:spPr>
          <a:xfrm>
            <a:off x="1527120" y="764704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0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PROPÓSITO DE LA ORGANIZACIÓN SAI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CustomShape 6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7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8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9"/>
          <p:cNvSpPr/>
          <p:nvPr/>
        </p:nvSpPr>
        <p:spPr>
          <a:xfrm>
            <a:off x="1527120" y="2049480"/>
            <a:ext cx="9944640" cy="41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La Organización </a:t>
            </a:r>
            <a:r>
              <a:rPr lang="es-AR" sz="36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36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tiene 2 metas principales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</a:t>
            </a:r>
            <a:b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dirty="0"/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Ser un instrumento para ayudar a todos sus miembros a alcanzar la toma de 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conciencia </a:t>
            </a: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su Ser 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verdadero</a:t>
            </a:r>
            <a:b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dirty="0"/>
          </a:p>
          <a:p>
            <a:pPr marL="457200" indent="-45684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Ayudar a tanta gente como sea posible a avanzar en su </a:t>
            </a:r>
            <a:r>
              <a:rPr lang="es-AR" sz="36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conciencia </a:t>
            </a:r>
            <a:r>
              <a:rPr lang="es-AR" sz="36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espiritual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pic>
        <p:nvPicPr>
          <p:cNvPr id="94" name="Shape 88"/>
          <p:cNvPicPr/>
          <p:nvPr/>
        </p:nvPicPr>
        <p:blipFill>
          <a:blip r:embed="rId4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527120" y="476672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Introducción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720" y="320040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4572720" y="320040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4"/>
          <p:cNvSpPr/>
          <p:nvPr/>
        </p:nvSpPr>
        <p:spPr>
          <a:xfrm>
            <a:off x="4572720" y="3200400"/>
            <a:ext cx="30477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5"/>
          <p:cNvSpPr/>
          <p:nvPr/>
        </p:nvSpPr>
        <p:spPr>
          <a:xfrm>
            <a:off x="1527120" y="1568912"/>
            <a:ext cx="9944640" cy="41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Cuando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Bhagaván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Sri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Baba estableció el Consejo de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Prasanthi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en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noviembre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2004 como el cuerpo administrador de la Organización Internacional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(OISS), se reunió con sus miembros y les dio instrucciones claras acerca del propósito y objetivos. Una de Sus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Divinas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directivas fue: </a:t>
            </a:r>
            <a:r>
              <a:rPr lang="es-AR" sz="2400" b="1" i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"Vayan a todos los rincones del mundo y compartan Mi mensaje."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Esta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orden divina no se dirigió solamente a los miembros del Consejo de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Prasanthi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sino a todos los miembros de la Organización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endParaRPr lang="es-AR" sz="2400" strike="noStrike" spc="-1" dirty="0" smtClean="0">
              <a:solidFill>
                <a:srgbClr val="434343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s-AR" sz="2400" spc="-1" dirty="0">
              <a:solidFill>
                <a:srgbClr val="434343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La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difusión del mensaje de amor, servicio desinteresado y las obras de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Bhagaván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Sri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Baba es un privilegio y una de las metas prioritarias de la OISS.  Organizar Encuentros Públicos es una manera de alcanzar este objetivo. </a:t>
            </a:r>
            <a:endParaRPr dirty="0"/>
          </a:p>
        </p:txBody>
      </p:sp>
      <p:pic>
        <p:nvPicPr>
          <p:cNvPr id="102" name="Shape 102"/>
          <p:cNvPicPr/>
          <p:nvPr/>
        </p:nvPicPr>
        <p:blipFill>
          <a:blip r:embed="rId3"/>
          <a:stretch/>
        </p:blipFill>
        <p:spPr>
          <a:xfrm>
            <a:off x="171360" y="138960"/>
            <a:ext cx="325800" cy="325440"/>
          </a:xfrm>
          <a:prstGeom prst="rect">
            <a:avLst/>
          </a:prstGeom>
          <a:ln>
            <a:noFill/>
          </a:ln>
        </p:spPr>
      </p:pic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4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527120" y="620688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0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Los Encuentros Públicos en General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5"/>
          <p:cNvSpPr/>
          <p:nvPr/>
        </p:nvSpPr>
        <p:spPr>
          <a:xfrm>
            <a:off x="984226" y="1561656"/>
            <a:ext cx="10616774" cy="41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Los encuentros públicos no son una ocasión para que los devotos y miembros de la Organización se reúnan como siempre, fuera de las instalaciones de los Centros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En cambio, los encuentros públicos son para el público. Por lo tanto, </a:t>
            </a:r>
            <a:r>
              <a:rPr lang="es-AR" sz="2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ben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ser organizados, planificados y diseñados para el público, que primariamente está compuesto de aquellos que todavía no están conscientes de la vida y el mensaje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dirty="0"/>
          </a:p>
          <a:p>
            <a:pPr>
              <a:lnSpc>
                <a:spcPct val="100000"/>
              </a:lnSpc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 proceso de planear y llevar a cabo un encuentro público nos brinda la oportunidad de trabajar juntos con intensidad y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unión; y esto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energiza la Organización y le da a los miembros de la OISS la oportunidad de experimentar el proceso de transformación a través del amor en acción.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Compartir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 amor y las enseñanzas divinas de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Baba con tantas personas como sea posible es el servicio más elevado a la humanidad.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527120" y="764704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Cómo realizar </a:t>
            </a:r>
            <a:r>
              <a:rPr lang="es-AR" sz="4800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este </a:t>
            </a: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servicio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5"/>
          <p:cNvSpPr/>
          <p:nvPr/>
        </p:nvSpPr>
        <p:spPr>
          <a:xfrm>
            <a:off x="334260" y="1849680"/>
            <a:ext cx="11041740" cy="41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través del comportamiento ejemplar de cada uno de los miembros de la OISS en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su vida diaria.</a:t>
            </a:r>
            <a:endParaRPr sz="2400" dirty="0">
              <a:latin typeface="+mj-lt"/>
            </a:endParaRPr>
          </a:p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Mediante encuentros preparados para recién llegados en los Centros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 </a:t>
            </a:r>
            <a:endParaRPr sz="2400" dirty="0">
              <a:latin typeface="+mj-lt"/>
            </a:endParaRPr>
          </a:p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Por medio de encuentros organizados por miembros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en sus hogares con parientes, amigos y vecinos. </a:t>
            </a:r>
            <a:endParaRPr sz="2400" dirty="0">
              <a:latin typeface="+mj-lt"/>
            </a:endParaRPr>
          </a:p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través de encuentros realizados en lugares públicos.</a:t>
            </a:r>
            <a:endParaRPr sz="2400" dirty="0">
              <a:latin typeface="+mj-lt"/>
            </a:endParaRPr>
          </a:p>
          <a:p>
            <a:pPr marL="457200" indent="-367920" algn="just">
              <a:lnSpc>
                <a:spcPct val="115000"/>
              </a:lnSpc>
              <a:buFont typeface="StarSymbo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Mediante </a:t>
            </a:r>
            <a:r>
              <a:rPr lang="es-A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grandes encuentros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públicos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organizados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 nivel del país. Estos encuentros pueden ser efectuados en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teatros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con 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capacidad para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al menos 400 a 500 personas. Necesitará trabajo intenso y dedicado a fin de hacer que el público se entere de los encuentros y maximizar la concurrencia.</a:t>
            </a:r>
            <a:endParaRPr sz="2400" dirty="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34260" y="576000"/>
            <a:ext cx="1166719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Asegurar la </a:t>
            </a:r>
            <a:r>
              <a:rPr lang="es-AR" sz="4800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difusión correcta</a:t>
            </a:r>
            <a:r>
              <a:rPr lang="es-AR" sz="4800" b="1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4800" b="1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del </a:t>
            </a: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Mensaje </a:t>
            </a:r>
            <a:r>
              <a:rPr lang="es-AR" sz="4800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Sathya</a:t>
            </a: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AR" sz="4800" b="1" strike="noStrike" spc="-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Sai</a:t>
            </a:r>
            <a:endParaRPr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5"/>
          <p:cNvSpPr/>
          <p:nvPr/>
        </p:nvSpPr>
        <p:spPr>
          <a:xfrm>
            <a:off x="171360" y="2198824"/>
            <a:ext cx="11830090" cy="39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 todo lo que dicen los oradores y/o se publica en los medios puede comprobarse por adelantado. Los miembros de la OISS, de buena fe, algunas veces hacen declaraciones que pueden muy fácilmente ser mal interpretadas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b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Por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lo tanto, es apropiado conducir entrenamiento interno para los miembros de la SSIO. Se debe brindar:</a:t>
            </a:r>
            <a:endParaRPr dirty="0"/>
          </a:p>
          <a:p>
            <a:pPr marL="457200" indent="-38052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Comunicación regular con los coordinadores de medios, de modo que se familiaricen con las actividades de la OISS por medio del contacto directo. Esto puede hacerse invitando a los coordinadores de medios a asistir a las actividades de servicio o educativas, etc. </a:t>
            </a:r>
            <a:endParaRPr dirty="0"/>
          </a:p>
          <a:p>
            <a:pPr marL="457200" indent="-380520">
              <a:lnSpc>
                <a:spcPct val="100000"/>
              </a:lnSpc>
              <a:buClr>
                <a:srgbClr val="434343"/>
              </a:buClr>
              <a:buFont typeface="Arial"/>
              <a:buChar char="●"/>
            </a:pP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Familiaridad con los medios de comunicación, periodistas y su agenda, de modo que los equipos de comunicación puedan predecir el riesgo de la información equivocada. Las </a:t>
            </a:r>
            <a:r>
              <a:rPr lang="es-AR" sz="24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presentaciones </a:t>
            </a:r>
            <a:r>
              <a:rPr lang="es-AR" sz="24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deben ser veraces, auténticas e inspiradoras.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527120" y="620688"/>
            <a:ext cx="100738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Tratando con los Medios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5"/>
          <p:cNvSpPr/>
          <p:nvPr/>
        </p:nvSpPr>
        <p:spPr>
          <a:xfrm>
            <a:off x="376724" y="1804320"/>
            <a:ext cx="11624726" cy="437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Todo devoto 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que participe en los eventos que trate directa o indirectamente con las enseñanzas o la OISS (tal como en seminarios, encuentros, programas de TV o radio, o partes de prensa) debe contactar al Presidente del Consejo Nacional y recibir autorización escrita del Coordinador Central o autoridad más antigua. 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 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caso de cualquier duda, el Presidente Zonal debe ser consultado a fin que se busque guía del Presidente del Consejo de </a:t>
            </a:r>
            <a:r>
              <a:rPr lang="es-AR" sz="22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Prasanthi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endParaRPr dirty="0"/>
          </a:p>
          <a:p>
            <a:pPr>
              <a:lnSpc>
                <a:spcPct val="100000"/>
              </a:lnSpc>
            </a:pP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Los encuentros que presentan oradores públicos, organizados a todos los niveles, aún cuando no sean abiertos al público, deben ser aprobados por escrito por el PCN, quien consultará con el Coordinador </a:t>
            </a:r>
            <a:r>
              <a:rPr lang="es-AR" sz="2200" strike="noStrike" spc="-1" dirty="0" err="1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Centrl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y el Zonal..</a:t>
            </a:r>
            <a:endParaRPr dirty="0"/>
          </a:p>
          <a:p>
            <a:pPr>
              <a:lnSpc>
                <a:spcPct val="100000"/>
              </a:lnSpc>
            </a:pP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/>
            </a:r>
            <a:b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</a:br>
            <a:r>
              <a:rPr lang="es-AR" sz="2200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Antes </a:t>
            </a:r>
            <a:r>
              <a:rPr lang="es-AR" sz="2200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 conceder una entrevista a los periódicos o participar en programas de TV o radio, es necesario tener permiso escrito del Coordinador Central y Presidente Zonal.</a:t>
            </a:r>
            <a:endParaRPr dirty="0"/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763920" y="620688"/>
            <a:ext cx="10837080" cy="145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48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Organización de Eventos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3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4"/>
          <p:cNvSpPr/>
          <p:nvPr/>
        </p:nvSpPr>
        <p:spPr>
          <a:xfrm>
            <a:off x="4572720" y="3200400"/>
            <a:ext cx="3048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5"/>
          <p:cNvSpPr/>
          <p:nvPr/>
        </p:nvSpPr>
        <p:spPr>
          <a:xfrm>
            <a:off x="763920" y="1641944"/>
            <a:ext cx="10707840" cy="439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400" b="1" strike="noStrike" spc="-1" dirty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Objetivos</a:t>
            </a:r>
            <a:r>
              <a:rPr lang="es-AR" sz="2400" b="1" strike="noStrike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:</a:t>
            </a:r>
          </a:p>
          <a:p>
            <a:pPr>
              <a:lnSpc>
                <a:spcPct val="100000"/>
              </a:lnSpc>
            </a:pPr>
            <a:endParaRPr sz="2400" b="1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Promover ampliamente la difusión del Mensaje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y la misión de la OISS mediante encuentros públicos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endParaRPr sz="2400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Brindar 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guía sobre la organización de encuentros públicos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endParaRPr sz="2400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Monitorear y asegurar que el nombre de Sri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Sathya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 Baba y de la OISS sea usado y representado correctamente. </a:t>
            </a:r>
            <a:endParaRPr sz="2400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Entrenar y guiar a los oradores para difundir el mensaje </a:t>
            </a:r>
            <a:r>
              <a:rPr lang="es-AR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Sai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endParaRPr sz="2400" dirty="0">
              <a:latin typeface="+mj-lt"/>
            </a:endParaRPr>
          </a:p>
          <a:p>
            <a:pPr marL="457200" indent="-336240" algn="just">
              <a:lnSpc>
                <a:spcPct val="115000"/>
              </a:lnSpc>
              <a:buFont typeface="Arial"/>
              <a:buAutoNum type="arabicPeriod"/>
            </a:pPr>
            <a:r>
              <a:rPr lang="es-A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Crear una lista de los oradores autorizados</a:t>
            </a:r>
            <a:r>
              <a:rPr lang="es-AR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.</a:t>
            </a:r>
            <a:endParaRPr sz="2400" dirty="0">
              <a:latin typeface="+mj-lt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63058" y="0"/>
            <a:ext cx="12130530" cy="464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Shape 88"/>
          <p:cNvPicPr/>
          <p:nvPr/>
        </p:nvPicPr>
        <p:blipFill>
          <a:blip r:embed="rId3"/>
          <a:stretch/>
        </p:blipFill>
        <p:spPr>
          <a:xfrm>
            <a:off x="171360" y="137880"/>
            <a:ext cx="325800" cy="327960"/>
          </a:xfrm>
          <a:prstGeom prst="rect">
            <a:avLst/>
          </a:prstGeom>
          <a:ln>
            <a:noFill/>
          </a:ln>
        </p:spPr>
      </p:pic>
      <p:sp>
        <p:nvSpPr>
          <p:cNvPr id="13" name="CustomShape 4"/>
          <p:cNvSpPr/>
          <p:nvPr/>
        </p:nvSpPr>
        <p:spPr>
          <a:xfrm>
            <a:off x="428760" y="87120"/>
            <a:ext cx="9772490" cy="4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es-AR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COMITÉ DE EXPANSIÓN PÚBLICA – WEBINAR SOBRE ENCUENTROS PÚBLICOS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1388</Words>
  <Application>Microsoft Office PowerPoint</Application>
  <PresentationFormat>Personalizado</PresentationFormat>
  <Paragraphs>156</Paragraphs>
  <Slides>20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Marcelo</dc:creator>
  <cp:lastModifiedBy>Marcelo</cp:lastModifiedBy>
  <cp:revision>31</cp:revision>
  <dcterms:modified xsi:type="dcterms:W3CDTF">2017-02-15T22:46:55Z</dcterms:modified>
  <dc:language>es-AR</dc:language>
</cp:coreProperties>
</file>